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62" r:id="rId4"/>
    <p:sldId id="263" r:id="rId5"/>
    <p:sldId id="271" r:id="rId6"/>
    <p:sldId id="264" r:id="rId7"/>
    <p:sldId id="265" r:id="rId8"/>
    <p:sldId id="266" r:id="rId9"/>
    <p:sldId id="268" r:id="rId10"/>
    <p:sldId id="269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913" autoAdjust="0"/>
  </p:normalViewPr>
  <p:slideViewPr>
    <p:cSldViewPr>
      <p:cViewPr varScale="1">
        <p:scale>
          <a:sx n="48" d="100"/>
          <a:sy n="48" d="100"/>
        </p:scale>
        <p:origin x="-9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-"/>
            </a:pPr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itchFamily="34" charset="0"/>
                <a:ea typeface="ＭＳ Ｐゴシック" charset="-128"/>
              </a:rPr>
              <a:t>Participants view the charts in their pair grouping and then return to their seats, ready to discuss what was viewed.</a:t>
            </a:r>
          </a:p>
          <a:p>
            <a:r>
              <a:rPr lang="en-CA" dirty="0" smtClean="0">
                <a:latin typeface="Arial" pitchFamily="34" charset="0"/>
                <a:ea typeface="ＭＳ Ｐゴシック" charset="-128"/>
              </a:rPr>
              <a:t>Discussion question: What did you notice about the different work samples as you circulated?</a:t>
            </a:r>
            <a:endParaRPr lang="en-US" dirty="0" smtClean="0">
              <a:latin typeface="Arial" pitchFamily="34" charset="0"/>
              <a:ea typeface="ＭＳ Ｐゴシック" charset="-128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D3E730-B4BD-4AF3-8158-08E3C6A59E2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C6591-DE1A-461D-A566-5AA8E815348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2B877-9B16-48FD-8BBF-94649186C2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40DBC-A8B5-43F5-9270-09A1B0EB5DB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075FC-40D2-4113-B38F-C0AB1533CC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02511A-0F88-479E-9163-6FB962BAF93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96F2C1-CF25-49C3-940B-C9824E6699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BCD97-0422-450F-BCA3-11271379B66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CE19BE-FAD0-4049-9E32-28C6409EED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66FD6F-6ABA-45E6-9D07-C6E6388B5CB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6BE0D-BE5A-492E-A791-B318B3927A6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fld id="{FAB23FF9-F0C4-4120-A2E8-539FF562E94D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 eaLnBrk="1" hangingPunct="1"/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C504D2A9-FF0E-42A8-84DA-6641035F29D3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1</a:t>
            </a:fld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#2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CA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Proportional Reasoning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Further Consolidation</a:t>
            </a:r>
            <a:endParaRPr lang="en-US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endParaRPr lang="en-CA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CA" dirty="0" smtClean="0"/>
              <a:t>What consolidation question(s) might you ask based on the learning goal and student work analysed?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Exit Card          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6482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CA" dirty="0" smtClean="0"/>
              <a:t>Individual journal reflection: </a:t>
            </a:r>
          </a:p>
          <a:p>
            <a:pPr algn="ctr">
              <a:buFont typeface="Arial" pitchFamily="34" charset="0"/>
              <a:buNone/>
            </a:pPr>
            <a:r>
              <a:rPr lang="en-CA" i="1" dirty="0" smtClean="0"/>
              <a:t>A good fisherman knows all the angles.</a:t>
            </a:r>
            <a:r>
              <a:rPr lang="en-CA" dirty="0" smtClean="0"/>
              <a:t> ~</a:t>
            </a:r>
            <a:r>
              <a:rPr lang="en-CA" dirty="0" smtClean="0"/>
              <a:t>Anonymous</a:t>
            </a:r>
          </a:p>
          <a:p>
            <a:pPr algn="ctr">
              <a:buFont typeface="Arial" pitchFamily="34" charset="0"/>
              <a:buNone/>
            </a:pPr>
            <a:endParaRPr lang="en-CA" dirty="0" smtClean="0"/>
          </a:p>
          <a:p>
            <a:pPr>
              <a:buFont typeface="Arial" pitchFamily="34" charset="0"/>
              <a:buNone/>
            </a:pPr>
            <a:r>
              <a:rPr lang="en-CA" dirty="0" smtClean="0"/>
              <a:t>Is feedback a question or is it a statement?</a:t>
            </a:r>
          </a:p>
          <a:p>
            <a:pPr>
              <a:buFont typeface="Arial" pitchFamily="34" charset="0"/>
              <a:buNone/>
            </a:pPr>
            <a:endParaRPr lang="en-CA" sz="2400" dirty="0" smtClean="0"/>
          </a:p>
          <a:p>
            <a:pPr>
              <a:buFont typeface="Arial" pitchFamily="34" charset="0"/>
              <a:buNone/>
            </a:pPr>
            <a:r>
              <a:rPr lang="en-CA" sz="2400" dirty="0" smtClean="0"/>
              <a:t>Jot </a:t>
            </a:r>
            <a:r>
              <a:rPr lang="en-CA" sz="2400" dirty="0" smtClean="0"/>
              <a:t>down some thoughts in your journal, and put an idea for sharing on one of the fish.  Attach a reel to your fishing hat to signify all of the students you reel in every day.</a:t>
            </a:r>
            <a:endParaRPr lang="en-US" sz="2400" dirty="0" smtClean="0"/>
          </a:p>
        </p:txBody>
      </p:sp>
      <p:pic>
        <p:nvPicPr>
          <p:cNvPr id="1027" name="Picture 3" descr="C:\Documents and Settings\cchaput\Local Settings\Temporary Internet Files\Content.IE5\S9EBGP67\MC9001976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391148">
            <a:off x="6781800" y="304801"/>
            <a:ext cx="1574548" cy="1522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CA" sz="4000" dirty="0" smtClean="0">
                <a:latin typeface="Arial" pitchFamily="34" charset="0"/>
                <a:ea typeface="Times New Roman"/>
                <a:cs typeface="Arial" pitchFamily="34" charset="0"/>
              </a:rPr>
              <a:t>I will build learning goals</a:t>
            </a:r>
            <a:endParaRPr lang="en-US" sz="40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42950"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CA" sz="4000" dirty="0" smtClean="0">
                <a:latin typeface="Arial" pitchFamily="34" charset="0"/>
                <a:ea typeface="Times New Roman"/>
                <a:cs typeface="Arial" pitchFamily="34" charset="0"/>
              </a:rPr>
              <a:t>I will create consolidating questions</a:t>
            </a:r>
            <a:endParaRPr lang="en-US" sz="40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742950"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914400" algn="l"/>
              </a:tabLst>
            </a:pPr>
            <a:r>
              <a:rPr lang="en-CA" sz="4000" dirty="0" smtClean="0">
                <a:latin typeface="Arial" pitchFamily="34" charset="0"/>
                <a:ea typeface="Times New Roman"/>
                <a:cs typeface="Arial" pitchFamily="34" charset="0"/>
              </a:rPr>
              <a:t>I will identify the components of a good answer</a:t>
            </a:r>
            <a:endParaRPr lang="en-US" sz="40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40DBC-A8B5-43F5-9270-09A1B0EB5DB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CA" dirty="0" smtClean="0">
                <a:solidFill>
                  <a:schemeClr val="accent2"/>
                </a:solidFill>
              </a:rPr>
              <a:t>Before/Part 1/Minds-On	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3324A2-E7EF-48A5-A16D-AC12ECA400FF}" type="slidenum">
              <a:rPr lang="en-US"/>
              <a:pPr/>
              <a:t>3</a:t>
            </a:fld>
            <a:endParaRPr lang="en-US" dirty="0"/>
          </a:p>
        </p:txBody>
      </p:sp>
      <p:pic>
        <p:nvPicPr>
          <p:cNvPr id="16388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6F5590DE-9214-4AF9-8FC3-543C6558DD5F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3</a:t>
            </a:fld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397" name="Text Box 13"/>
          <p:cNvSpPr txBox="1">
            <a:spLocks/>
          </p:cNvSpPr>
          <p:nvPr/>
        </p:nvSpPr>
        <p:spPr bwMode="auto">
          <a:xfrm>
            <a:off x="533400" y="1371600"/>
            <a:ext cx="84582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CA" sz="3600" dirty="0">
                <a:solidFill>
                  <a:schemeClr val="tx1"/>
                </a:solidFill>
              </a:rPr>
              <a:t>What is the goal of these actions:</a:t>
            </a:r>
          </a:p>
          <a:p>
            <a:pPr eaLnBrk="1" hangingPunct="1">
              <a:spcBef>
                <a:spcPct val="50000"/>
              </a:spcBef>
            </a:pPr>
            <a:r>
              <a:rPr lang="en-CA" sz="3600" dirty="0">
                <a:solidFill>
                  <a:schemeClr val="tx1"/>
                </a:solidFill>
              </a:rPr>
              <a:t>Distribute one slip of paper to each group member.</a:t>
            </a:r>
          </a:p>
          <a:p>
            <a:pPr eaLnBrk="1" hangingPunct="1">
              <a:spcBef>
                <a:spcPct val="50000"/>
              </a:spcBef>
            </a:pPr>
            <a:r>
              <a:rPr lang="en-CA" sz="3600" dirty="0">
                <a:solidFill>
                  <a:schemeClr val="tx1"/>
                </a:solidFill>
              </a:rPr>
              <a:t>Read the statement to yourself and try to determine what the goal may have been.</a:t>
            </a:r>
          </a:p>
          <a:p>
            <a:pPr eaLnBrk="1" hangingPunct="1">
              <a:spcBef>
                <a:spcPct val="50000"/>
              </a:spcBef>
            </a:pPr>
            <a:r>
              <a:rPr lang="en-CA" sz="3600" dirty="0">
                <a:solidFill>
                  <a:schemeClr val="tx1"/>
                </a:solidFill>
              </a:rPr>
              <a:t>Discuss with your table group.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6399" name="Picture 15" descr="MC90018758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228600"/>
            <a:ext cx="969963" cy="11409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09713"/>
          </a:xfrm>
        </p:spPr>
        <p:txBody>
          <a:bodyPr/>
          <a:lstStyle/>
          <a:p>
            <a:pPr indent="0"/>
            <a:r>
              <a:rPr lang="en-CA" dirty="0" smtClean="0"/>
              <a:t>What is a </a:t>
            </a:r>
            <a:r>
              <a:rPr lang="en-CA" i="1" dirty="0" smtClean="0"/>
              <a:t>learning goal?</a:t>
            </a: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3BAF10-7CDF-4E2C-9C79-2F3951B5B0FA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7415" name="Text Box 7"/>
          <p:cNvSpPr txBox="1">
            <a:spLocks/>
          </p:cNvSpPr>
          <p:nvPr/>
        </p:nvSpPr>
        <p:spPr bwMode="auto">
          <a:xfrm>
            <a:off x="533400" y="1371600"/>
            <a:ext cx="79248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endParaRPr lang="en-CA" sz="2400" dirty="0" smtClean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CA" dirty="0" smtClean="0">
                <a:solidFill>
                  <a:schemeClr val="tx1"/>
                </a:solidFill>
              </a:rPr>
              <a:t>In </a:t>
            </a:r>
            <a:r>
              <a:rPr lang="en-CA" dirty="0">
                <a:solidFill>
                  <a:schemeClr val="tx1"/>
                </a:solidFill>
              </a:rPr>
              <a:t>your journal, jot down your own definition of a learning </a:t>
            </a:r>
            <a:r>
              <a:rPr lang="en-CA" dirty="0" smtClean="0">
                <a:solidFill>
                  <a:schemeClr val="tx1"/>
                </a:solidFill>
              </a:rPr>
              <a:t>goal. </a:t>
            </a:r>
            <a:endParaRPr lang="en-CA" dirty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CA" sz="20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09713"/>
          </a:xfrm>
        </p:spPr>
        <p:txBody>
          <a:bodyPr/>
          <a:lstStyle/>
          <a:p>
            <a:pPr indent="0"/>
            <a:r>
              <a:rPr lang="en-CA" dirty="0" smtClean="0"/>
              <a:t>What is a </a:t>
            </a:r>
            <a:r>
              <a:rPr lang="en-CA" i="1" dirty="0" smtClean="0"/>
              <a:t>learning goal?</a:t>
            </a: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13BAF10-7CDF-4E2C-9C79-2F3951B5B0F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7415" name="Text Box 7"/>
          <p:cNvSpPr txBox="1">
            <a:spLocks/>
          </p:cNvSpPr>
          <p:nvPr/>
        </p:nvSpPr>
        <p:spPr bwMode="auto">
          <a:xfrm>
            <a:off x="533400" y="1371600"/>
            <a:ext cx="79248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Compare your idea </a:t>
            </a:r>
            <a:r>
              <a:rPr lang="en-CA" sz="2400" dirty="0">
                <a:solidFill>
                  <a:schemeClr val="tx1"/>
                </a:solidFill>
              </a:rPr>
              <a:t>to the definition in Growing </a:t>
            </a:r>
            <a:r>
              <a:rPr lang="en-CA" sz="2400" dirty="0" smtClean="0">
                <a:solidFill>
                  <a:schemeClr val="tx1"/>
                </a:solidFill>
              </a:rPr>
              <a:t>Success (p. 148):</a:t>
            </a:r>
            <a:endParaRPr lang="en-CA" sz="2400" dirty="0">
              <a:solidFill>
                <a:schemeClr val="tx1"/>
              </a:solidFill>
            </a:endParaRPr>
          </a:p>
          <a:p>
            <a:r>
              <a:rPr lang="en-CA" sz="2400" b="1" dirty="0" smtClean="0">
                <a:solidFill>
                  <a:schemeClr val="tx1"/>
                </a:solidFill>
              </a:rPr>
              <a:t>Learning </a:t>
            </a:r>
            <a:r>
              <a:rPr lang="en-CA" sz="2400" b="1" dirty="0">
                <a:solidFill>
                  <a:schemeClr val="tx1"/>
                </a:solidFill>
              </a:rPr>
              <a:t>G</a:t>
            </a:r>
            <a:r>
              <a:rPr lang="en-CA" sz="2400" b="1" dirty="0" smtClean="0">
                <a:solidFill>
                  <a:schemeClr val="tx1"/>
                </a:solidFill>
              </a:rPr>
              <a:t>oals</a:t>
            </a:r>
            <a:r>
              <a:rPr lang="en-CA" sz="2400" b="1" dirty="0">
                <a:solidFill>
                  <a:schemeClr val="tx1"/>
                </a:solidFill>
              </a:rPr>
              <a:t>. </a:t>
            </a:r>
            <a:r>
              <a:rPr lang="en-CA" sz="2400" dirty="0">
                <a:solidFill>
                  <a:schemeClr val="tx1"/>
                </a:solidFill>
              </a:rPr>
              <a:t>Brief statements that describe for a student what he or she should know </a:t>
            </a:r>
            <a:r>
              <a:rPr lang="en-CA" sz="2400" dirty="0" smtClean="0">
                <a:solidFill>
                  <a:schemeClr val="tx1"/>
                </a:solidFill>
              </a:rPr>
              <a:t>and be </a:t>
            </a:r>
            <a:r>
              <a:rPr lang="en-CA" sz="2400" dirty="0">
                <a:solidFill>
                  <a:schemeClr val="tx1"/>
                </a:solidFill>
              </a:rPr>
              <a:t>able to do by the end of a period of instruction (e.g., a lesson, series of lessons, or subtask</a:t>
            </a:r>
            <a:r>
              <a:rPr lang="en-CA" sz="2400" dirty="0" smtClean="0">
                <a:solidFill>
                  <a:schemeClr val="tx1"/>
                </a:solidFill>
              </a:rPr>
              <a:t>).</a:t>
            </a:r>
          </a:p>
          <a:p>
            <a:r>
              <a:rPr lang="en-CA" sz="2400" dirty="0" smtClean="0">
                <a:solidFill>
                  <a:schemeClr val="tx1"/>
                </a:solidFill>
              </a:rPr>
              <a:t>The </a:t>
            </a:r>
            <a:r>
              <a:rPr lang="en-CA" sz="2400" dirty="0">
                <a:solidFill>
                  <a:schemeClr val="tx1"/>
                </a:solidFill>
              </a:rPr>
              <a:t>goals represent subsets or clusters of knowledge and skills that the student must master to successfully achieve the overall curriculum expectations.</a:t>
            </a:r>
          </a:p>
          <a:p>
            <a:endParaRPr lang="en-CA" sz="2000" dirty="0" smtClean="0">
              <a:solidFill>
                <a:schemeClr val="tx1"/>
              </a:solidFill>
            </a:endParaRPr>
          </a:p>
          <a:p>
            <a:r>
              <a:rPr lang="en-CA" sz="2000" dirty="0" smtClean="0">
                <a:solidFill>
                  <a:schemeClr val="tx1"/>
                </a:solidFill>
              </a:rPr>
              <a:t>Discuss with an elbow partner.</a:t>
            </a:r>
            <a:endParaRPr lang="en-CA" sz="2000" dirty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CA" sz="20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CA" dirty="0" smtClean="0"/>
              <a:t>During/Part 2/Action</a:t>
            </a:r>
            <a:br>
              <a:rPr lang="en-CA" dirty="0" smtClean="0"/>
            </a:br>
            <a:r>
              <a:rPr lang="en-CA" dirty="0" smtClean="0"/>
              <a:t>Play Race to </a:t>
            </a:r>
            <a:r>
              <a:rPr lang="en-CA" dirty="0" smtClean="0">
                <a:solidFill>
                  <a:srgbClr val="FF0000"/>
                </a:solidFill>
              </a:rPr>
              <a:t>Red</a:t>
            </a:r>
            <a:r>
              <a:rPr lang="en-CA" dirty="0" smtClean="0"/>
              <a:t> Game</a:t>
            </a:r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88EEC0-5EF1-4B25-B04E-16B9486769C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85800" y="1676400"/>
            <a:ext cx="7848600" cy="3759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50800" tIns="50800" bIns="50800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CA" sz="3200" dirty="0">
                <a:solidFill>
                  <a:schemeClr val="tx1"/>
                </a:solidFill>
              </a:rPr>
              <a:t>In pairs, play </a:t>
            </a:r>
            <a:r>
              <a:rPr lang="en-CA" sz="3200" dirty="0" smtClean="0">
                <a:solidFill>
                  <a:schemeClr val="tx1"/>
                </a:solidFill>
              </a:rPr>
              <a:t>the first two </a:t>
            </a:r>
            <a:r>
              <a:rPr lang="en-CA" sz="3200" dirty="0">
                <a:solidFill>
                  <a:schemeClr val="tx1"/>
                </a:solidFill>
              </a:rPr>
              <a:t>versions of the game using dice and pattern blocks.</a:t>
            </a:r>
          </a:p>
          <a:p>
            <a:pPr marL="457200" indent="-457200">
              <a:spcBef>
                <a:spcPct val="50000"/>
              </a:spcBef>
            </a:pPr>
            <a:r>
              <a:rPr lang="en-CA" sz="3200" dirty="0">
                <a:solidFill>
                  <a:schemeClr val="tx1"/>
                </a:solidFill>
              </a:rPr>
              <a:t>Think about: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CA" sz="3200" dirty="0">
                <a:solidFill>
                  <a:schemeClr val="tx1"/>
                </a:solidFill>
              </a:rPr>
              <a:t>What concepts/expectations may be addressed by playing this game; and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CA" sz="3200" dirty="0">
                <a:solidFill>
                  <a:schemeClr val="tx1"/>
                </a:solidFill>
              </a:rPr>
              <a:t>What the learning goal may be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indent="0"/>
            <a:r>
              <a:rPr lang="en-CA" dirty="0" smtClean="0"/>
              <a:t>Whole group discussion</a:t>
            </a:r>
            <a:endParaRPr lang="en-US" dirty="0" smtClean="0"/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F81F0AE8-B910-4097-A427-A2CBCD21390F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7</a:t>
            </a:fld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484" name="Text Box 4"/>
          <p:cNvSpPr txBox="1">
            <a:spLocks/>
          </p:cNvSpPr>
          <p:nvPr/>
        </p:nvSpPr>
        <p:spPr bwMode="auto">
          <a:xfrm>
            <a:off x="533400" y="1676400"/>
            <a:ext cx="7696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Based on the learning goal, what question might you ask to consolidate student learning?</a:t>
            </a:r>
          </a:p>
          <a:p>
            <a:pPr eaLnBrk="1" hangingPunct="1"/>
            <a:endParaRPr lang="en-CA" sz="4000" b="1" dirty="0">
              <a:solidFill>
                <a:schemeClr val="accent2"/>
              </a:solidFill>
            </a:endParaRPr>
          </a:p>
          <a:p>
            <a:pPr eaLnBrk="1" hangingPunct="1"/>
            <a:endParaRPr lang="en-CA" sz="2400" b="1" dirty="0">
              <a:solidFill>
                <a:srgbClr val="000000"/>
              </a:solidFill>
            </a:endParaRPr>
          </a:p>
          <a:p>
            <a:pPr eaLnBrk="1" hangingPunct="1"/>
            <a:endParaRPr lang="en-CA" sz="2400" b="1" dirty="0">
              <a:solidFill>
                <a:srgbClr val="000000"/>
              </a:solidFill>
            </a:endParaRPr>
          </a:p>
          <a:p>
            <a:pPr eaLnBrk="1" hangingPunct="1"/>
            <a:endParaRPr lang="en-US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Action..continued: Jacob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CA" i="1" dirty="0" smtClean="0"/>
              <a:t>Jacob says that every multiple of 6 is a multiple of 3, but not every multiple of 3 is a multiple of 6.  What do you think?  Why?</a:t>
            </a:r>
          </a:p>
          <a:p>
            <a:pPr>
              <a:buFont typeface="Arial" pitchFamily="34" charset="0"/>
              <a:buNone/>
            </a:pPr>
            <a:endParaRPr lang="en-CA" i="1" dirty="0" smtClean="0"/>
          </a:p>
          <a:p>
            <a:pPr>
              <a:buFont typeface="Arial" pitchFamily="34" charset="0"/>
              <a:buNone/>
            </a:pPr>
            <a:r>
              <a:rPr lang="en-CA" dirty="0" smtClean="0"/>
              <a:t>Solve the problem, create a learning goal and then identify what would make a good answer.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After/Part 3/Consolidation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Annotating Student Work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CA" dirty="0" smtClean="0"/>
              <a:t>Select one student sample that you believe to be a great answer for Jacob’s problem. </a:t>
            </a:r>
          </a:p>
          <a:p>
            <a:pPr>
              <a:buFont typeface="Arial" pitchFamily="34" charset="0"/>
              <a:buNone/>
            </a:pPr>
            <a:r>
              <a:rPr lang="en-CA" dirty="0" smtClean="0"/>
              <a:t>Annotate the sample on chart paper explaining what components make it a great answer. </a:t>
            </a:r>
          </a:p>
          <a:p>
            <a:pPr>
              <a:buFont typeface="Arial" pitchFamily="34" charset="0"/>
              <a:buNone/>
            </a:pPr>
            <a:r>
              <a:rPr lang="en-CA" dirty="0" smtClean="0"/>
              <a:t>Post chart paper on wall for gallery walk. 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</TotalTime>
  <Pages>0</Pages>
  <Words>471</Words>
  <Characters>0</Characters>
  <Application>Microsoft Office PowerPoint</Application>
  <PresentationFormat>On-screen Show (4:3)</PresentationFormat>
  <Lines>0</Lines>
  <Paragraphs>59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Math CAMPPP 2011</vt:lpstr>
      <vt:lpstr>Learning Goals</vt:lpstr>
      <vt:lpstr>Before/Part 1/Minds-On </vt:lpstr>
      <vt:lpstr>What is a learning goal?</vt:lpstr>
      <vt:lpstr>What is a learning goal?</vt:lpstr>
      <vt:lpstr>During/Part 2/Action Play Race to Red Game</vt:lpstr>
      <vt:lpstr>Whole group discussion</vt:lpstr>
      <vt:lpstr>Action..continued: Jacob</vt:lpstr>
      <vt:lpstr>After/Part 3/Consolidation Annotating Student Work</vt:lpstr>
      <vt:lpstr>Further Consolidation</vt:lpstr>
      <vt:lpstr>Exit Card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cchaput</cp:lastModifiedBy>
  <cp:revision>35</cp:revision>
  <dcterms:modified xsi:type="dcterms:W3CDTF">2011-08-16T19:28:27Z</dcterms:modified>
</cp:coreProperties>
</file>